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9" r:id="rId4"/>
    <p:sldId id="279" r:id="rId5"/>
    <p:sldId id="262" r:id="rId6"/>
    <p:sldId id="278" r:id="rId7"/>
    <p:sldId id="266" r:id="rId8"/>
    <p:sldId id="280" r:id="rId9"/>
    <p:sldId id="267" r:id="rId10"/>
    <p:sldId id="268" r:id="rId11"/>
    <p:sldId id="269" r:id="rId12"/>
    <p:sldId id="270" r:id="rId13"/>
    <p:sldId id="271" r:id="rId14"/>
    <p:sldId id="274" r:id="rId15"/>
    <p:sldId id="273" r:id="rId16"/>
    <p:sldId id="276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BC6C-BB57-48FA-8C81-4A7056DB8F25}" type="datetimeFigureOut">
              <a:rPr lang="en-US" smtClean="0"/>
              <a:pPr/>
              <a:t>1/16/2020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5630-A9D8-4F43-A2F5-F73B6C9C45A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55D06-FFD3-41FC-9EA4-7948CCD13D5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CCA-C270-4C79-9D36-D34FD2F70EF0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8B31-0BD0-41EF-82A7-A2D69229EA2F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E466-40D6-4536-BE65-32D596B92C45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765F-CE2A-4420-AD09-3422442F53C6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479-7571-458B-B092-392D2E45AA84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0513-1EC8-4C3C-A4B2-FA23D3258AC1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8192-035C-4FCA-A652-12DA15DAAE8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ECC8-F49B-4F9A-AC0E-D3013F602A8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AF9D-7DD0-4A49-B7F5-40C10A4D7670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977-5402-4D8F-8218-BE9367527C66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4A72-7158-4777-8D2B-066B3249984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0DA20D-D0DB-41BC-88BB-3E90BCE2A158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en-IN" dirty="0" smtClean="0"/>
              <a:t>Dr</a:t>
            </a:r>
            <a:r>
              <a:rPr lang="en-IN" dirty="0" smtClean="0"/>
              <a:t>. RVGK Sarma</a:t>
            </a:r>
          </a:p>
          <a:p>
            <a:pPr algn="r"/>
            <a:r>
              <a:rPr lang="en-IN" dirty="0" smtClean="0"/>
              <a:t>Consultant</a:t>
            </a:r>
          </a:p>
          <a:p>
            <a:pPr algn="r"/>
            <a:r>
              <a:rPr lang="en-IN" dirty="0" smtClean="0"/>
              <a:t>16/01/2020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LITHIUM BATTERY SYSTEMS  - METHODOLOGY TO DESIGN BATTERY PACKS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Choice of Cells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Cell Chemistry</a:t>
            </a:r>
          </a:p>
          <a:p>
            <a:r>
              <a:rPr lang="en-IN" sz="3200" dirty="0" smtClean="0"/>
              <a:t>Cell Capacities – 100%</a:t>
            </a:r>
          </a:p>
          <a:p>
            <a:r>
              <a:rPr lang="en-IN" sz="3200" dirty="0" smtClean="0"/>
              <a:t>100% of cells are to be sorted out for capacities and grouped in various bands</a:t>
            </a:r>
          </a:p>
          <a:p>
            <a:r>
              <a:rPr lang="en-IN" sz="3200" dirty="0" smtClean="0"/>
              <a:t>100% checking of OCV and grouping in various bands</a:t>
            </a:r>
          </a:p>
          <a:p>
            <a:endParaRPr lang="en-IN" sz="3200" dirty="0" smtClean="0"/>
          </a:p>
          <a:p>
            <a:endParaRPr lang="en-IN" sz="3200" dirty="0" smtClean="0"/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Open Circuit Voltage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Very Important Criteria</a:t>
            </a:r>
          </a:p>
          <a:p>
            <a:r>
              <a:rPr lang="en-IN" sz="3200" dirty="0" smtClean="0"/>
              <a:t>Cells are to be grouped in 0.02Volts bands</a:t>
            </a:r>
          </a:p>
          <a:p>
            <a:r>
              <a:rPr lang="en-IN" sz="3200" dirty="0" smtClean="0"/>
              <a:t>Example </a:t>
            </a:r>
          </a:p>
          <a:p>
            <a:pPr lvl="2"/>
            <a:r>
              <a:rPr lang="en-IN" sz="3200" dirty="0" smtClean="0"/>
              <a:t>3.89 – 3.91 Volts</a:t>
            </a:r>
          </a:p>
          <a:p>
            <a:pPr lvl="2"/>
            <a:r>
              <a:rPr lang="en-IN" sz="3200" dirty="0" smtClean="0"/>
              <a:t>3.91 – 3.93 Volts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Internal Resistance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All Cells should be measured for internal resistance – Automatic Set up</a:t>
            </a:r>
          </a:p>
          <a:p>
            <a:r>
              <a:rPr lang="en-IN" sz="3200" dirty="0" smtClean="0"/>
              <a:t>All cells are to be sorted on value of IR</a:t>
            </a:r>
          </a:p>
          <a:p>
            <a:r>
              <a:rPr lang="en-IN" sz="3200" dirty="0" smtClean="0"/>
              <a:t>Cells are to be grouped again depending on OCV</a:t>
            </a:r>
          </a:p>
          <a:p>
            <a:r>
              <a:rPr lang="en-IN" sz="3200" dirty="0" smtClean="0"/>
              <a:t>Typical Values of IR will be 30-50 </a:t>
            </a:r>
            <a:r>
              <a:rPr lang="en-IN" sz="3200" dirty="0" err="1" smtClean="0"/>
              <a:t>milli</a:t>
            </a:r>
            <a:r>
              <a:rPr lang="en-IN" sz="3200" dirty="0" smtClean="0"/>
              <a:t> Ohms for LFP 18650 Cells</a:t>
            </a:r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Design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Typical 18650 Cell Design</a:t>
            </a:r>
          </a:p>
          <a:p>
            <a:pPr lvl="1"/>
            <a:r>
              <a:rPr lang="en-IN" sz="3200" dirty="0" smtClean="0"/>
              <a:t>Choice of cells based on application viz., EV, Power or Digital</a:t>
            </a:r>
          </a:p>
          <a:p>
            <a:pPr lvl="1"/>
            <a:r>
              <a:rPr lang="en-IN" sz="3200" dirty="0" smtClean="0"/>
              <a:t>Typical thickness of electrodes very from 0.110 mm to 0.150 mm</a:t>
            </a:r>
          </a:p>
          <a:p>
            <a:pPr lvl="1"/>
            <a:r>
              <a:rPr lang="en-IN" sz="3200" dirty="0" smtClean="0"/>
              <a:t>Cell Assembly typically automatic in climate controlled rooms</a:t>
            </a:r>
          </a:p>
          <a:p>
            <a:pPr lvl="1"/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C000"/>
                </a:solidFill>
              </a:rPr>
              <a:t>Typical Picture of EV Pack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12464" t="31953" r="44305" b="24852"/>
          <a:stretch>
            <a:fillRect/>
          </a:stretch>
        </p:blipFill>
        <p:spPr bwMode="auto">
          <a:xfrm>
            <a:off x="1371600" y="1828800"/>
            <a:ext cx="6705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Lithium Ion Safety Mechanism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54887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Battery Management System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 Sensing and high-voltage control: Measure voltage, current, temperature; control contactor, pre-charge; ground-fault detection, thermal management.</a:t>
            </a:r>
          </a:p>
          <a:p>
            <a:r>
              <a:rPr lang="en-IN" sz="2800" dirty="0" smtClean="0"/>
              <a:t>Protection against: Over-charge, over-discharge, over-current, short circuit, extreme temperatures. </a:t>
            </a:r>
          </a:p>
          <a:p>
            <a:r>
              <a:rPr lang="en-IN" sz="2800" dirty="0" smtClean="0"/>
              <a:t>Interface:  Range estimation, communications, data recording, reporting.</a:t>
            </a:r>
          </a:p>
          <a:p>
            <a:r>
              <a:rPr lang="en-IN" sz="2800" dirty="0" smtClean="0"/>
              <a:t>Performance management: State-of-charge (SOC) estimation, power-limit computation, balance/equalize cells.</a:t>
            </a:r>
          </a:p>
          <a:p>
            <a:r>
              <a:rPr lang="en-IN" sz="2800" dirty="0" smtClean="0"/>
              <a:t>Diagnostics:  Abuse detection, state-of-health (SOH) estimation, state-of-life (SOL) estimation.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Pack testing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Capacity of Pack</a:t>
            </a:r>
          </a:p>
          <a:p>
            <a:r>
              <a:rPr lang="en-IN" sz="3200" dirty="0" smtClean="0"/>
              <a:t>Insulation Resistance</a:t>
            </a:r>
          </a:p>
          <a:p>
            <a:r>
              <a:rPr lang="en-IN" sz="3200" dirty="0" smtClean="0"/>
              <a:t>Function of BMS</a:t>
            </a:r>
          </a:p>
          <a:p>
            <a:r>
              <a:rPr lang="en-IN" sz="3200" dirty="0" smtClean="0"/>
              <a:t>Balance of Packs/Cells</a:t>
            </a:r>
          </a:p>
          <a:p>
            <a:r>
              <a:rPr lang="en-IN" sz="3200" dirty="0" smtClean="0"/>
              <a:t>Charging Efficiency</a:t>
            </a:r>
          </a:p>
          <a:p>
            <a:r>
              <a:rPr lang="en-IN" sz="3200" dirty="0" smtClean="0"/>
              <a:t>Temperature </a:t>
            </a:r>
            <a:endParaRPr lang="en-IN" sz="3200" dirty="0"/>
          </a:p>
          <a:p>
            <a:pPr>
              <a:buNone/>
            </a:pPr>
            <a:endParaRPr lang="en-IN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Indian Scenario - Challenges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Availability of Lithium </a:t>
            </a:r>
          </a:p>
          <a:p>
            <a:r>
              <a:rPr lang="en-IN" sz="3200" dirty="0" smtClean="0"/>
              <a:t>Economics of ownership of EV</a:t>
            </a:r>
          </a:p>
          <a:p>
            <a:r>
              <a:rPr lang="en-IN" sz="3200" dirty="0" smtClean="0"/>
              <a:t>Cells are entirely imported – mainly from China</a:t>
            </a:r>
          </a:p>
          <a:p>
            <a:r>
              <a:rPr lang="en-IN" sz="3200" dirty="0" smtClean="0"/>
              <a:t>No cell manufacturing facility </a:t>
            </a:r>
          </a:p>
          <a:p>
            <a:r>
              <a:rPr lang="en-IN" sz="3200" dirty="0" smtClean="0"/>
              <a:t>Charging infrastructure – Availability of Power</a:t>
            </a:r>
          </a:p>
          <a:p>
            <a:r>
              <a:rPr lang="en-IN" sz="3200" dirty="0" smtClean="0"/>
              <a:t>Disposal of old batteries</a:t>
            </a:r>
          </a:p>
          <a:p>
            <a:r>
              <a:rPr lang="en-IN" sz="3200" dirty="0" smtClean="0"/>
              <a:t>Environmental issues</a:t>
            </a:r>
          </a:p>
          <a:p>
            <a:r>
              <a:rPr lang="en-IN" sz="3200" dirty="0" smtClean="0"/>
              <a:t>Cost of replacement Pack</a:t>
            </a:r>
          </a:p>
          <a:p>
            <a:endParaRPr lang="en-IN" sz="3200" dirty="0" smtClean="0"/>
          </a:p>
          <a:p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Advantages of Lithium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Lightest Metal</a:t>
            </a:r>
          </a:p>
          <a:p>
            <a:r>
              <a:rPr lang="en-IN" sz="3200" dirty="0" smtClean="0"/>
              <a:t>High electro Negativity</a:t>
            </a:r>
          </a:p>
          <a:p>
            <a:r>
              <a:rPr lang="en-IN" sz="3200" dirty="0" smtClean="0"/>
              <a:t>High energy Density</a:t>
            </a:r>
          </a:p>
          <a:p>
            <a:endParaRPr lang="en-IN" sz="3200" dirty="0" smtClean="0"/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LITHIUM SYSTEMS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Lithium Iron Phosphate – LFP</a:t>
            </a:r>
          </a:p>
          <a:p>
            <a:pPr lvl="1"/>
            <a:r>
              <a:rPr lang="en-US" sz="3200" dirty="0" smtClean="0"/>
              <a:t>Lithium Nickel-Cobalt – </a:t>
            </a:r>
            <a:r>
              <a:rPr lang="en-US" sz="3200" dirty="0" err="1" smtClean="0"/>
              <a:t>Aluminium</a:t>
            </a:r>
            <a:r>
              <a:rPr lang="en-US" sz="3200" dirty="0" smtClean="0"/>
              <a:t> – NCA</a:t>
            </a:r>
          </a:p>
          <a:p>
            <a:pPr lvl="1"/>
            <a:r>
              <a:rPr lang="en-US" sz="3200" dirty="0" smtClean="0"/>
              <a:t>Lithium Nickel –Manganese – Cobalt – NMC</a:t>
            </a:r>
          </a:p>
          <a:p>
            <a:pPr lvl="1"/>
            <a:r>
              <a:rPr lang="en-US" sz="3200" dirty="0" smtClean="0"/>
              <a:t>Lithium </a:t>
            </a:r>
            <a:r>
              <a:rPr lang="en-US" sz="3200" dirty="0" err="1" smtClean="0"/>
              <a:t>Titanate</a:t>
            </a:r>
            <a:r>
              <a:rPr lang="en-US" sz="3200" dirty="0" smtClean="0"/>
              <a:t> – LTO</a:t>
            </a:r>
          </a:p>
          <a:p>
            <a:pPr lvl="1"/>
            <a:r>
              <a:rPr lang="en-US" sz="3200" dirty="0" smtClean="0"/>
              <a:t>Lithium Manganese Spine - LMO</a:t>
            </a:r>
          </a:p>
        </p:txBody>
      </p:sp>
    </p:spTree>
    <p:extLst>
      <p:ext uri="{BB962C8B-B14F-4D97-AF65-F5344CB8AC3E}">
        <p14:creationId xmlns:p14="http://schemas.microsoft.com/office/powerpoint/2010/main" xmlns="" val="3820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MAJOR LITHIUM SYSTEMS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 l="25427" t="21302" r="26530" b="23964"/>
          <a:stretch>
            <a:fillRect/>
          </a:stretch>
        </p:blipFill>
        <p:spPr bwMode="auto">
          <a:xfrm>
            <a:off x="990600" y="16002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MANUFACTURERS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Samsung SDI</a:t>
            </a:r>
          </a:p>
          <a:p>
            <a:r>
              <a:rPr lang="en-US" sz="3200" dirty="0" smtClean="0"/>
              <a:t>LG </a:t>
            </a:r>
            <a:r>
              <a:rPr lang="en-US" sz="3200" dirty="0" err="1" smtClean="0"/>
              <a:t>Chem</a:t>
            </a:r>
            <a:endParaRPr lang="en-US" sz="3200" dirty="0" smtClean="0"/>
          </a:p>
          <a:p>
            <a:r>
              <a:rPr lang="en-US" sz="3200" dirty="0" smtClean="0"/>
              <a:t>Valence Technologies</a:t>
            </a:r>
          </a:p>
          <a:p>
            <a:r>
              <a:rPr lang="en-US" sz="3200" dirty="0" smtClean="0"/>
              <a:t>Johnson Controls ( JCI)</a:t>
            </a:r>
          </a:p>
          <a:p>
            <a:r>
              <a:rPr lang="en-US" sz="3200" dirty="0"/>
              <a:t>SONY</a:t>
            </a:r>
          </a:p>
          <a:p>
            <a:r>
              <a:rPr lang="en-US" sz="3200" dirty="0" smtClean="0"/>
              <a:t>Panasonic</a:t>
            </a:r>
          </a:p>
          <a:p>
            <a:r>
              <a:rPr lang="en-US" sz="3200" dirty="0" err="1" smtClean="0"/>
              <a:t>Kokam</a:t>
            </a:r>
            <a:endParaRPr lang="en-US" sz="3200" dirty="0" smtClean="0"/>
          </a:p>
          <a:p>
            <a:r>
              <a:rPr lang="en-US" sz="3200" dirty="0" smtClean="0"/>
              <a:t>BYD</a:t>
            </a:r>
          </a:p>
          <a:p>
            <a:r>
              <a:rPr lang="en-US" sz="3200" dirty="0" smtClean="0"/>
              <a:t>CITL</a:t>
            </a:r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68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TYPICAL VALUE CHAIN IN EV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 l="25260" t="27219" r="26379" b="34024"/>
          <a:stretch>
            <a:fillRect/>
          </a:stretch>
        </p:blipFill>
        <p:spPr bwMode="auto">
          <a:xfrm>
            <a:off x="914400" y="1524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1" t="12500" r="19766" b="15625"/>
          <a:stretch>
            <a:fillRect/>
          </a:stretch>
        </p:blipFill>
        <p:spPr bwMode="auto">
          <a:xfrm>
            <a:off x="457200" y="1219200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C000"/>
                </a:solidFill>
              </a:rPr>
              <a:t>What to consider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838200"/>
            <a:ext cx="7848600" cy="5715000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 smtClean="0"/>
              <a:t>Safety</a:t>
            </a:r>
          </a:p>
          <a:p>
            <a:r>
              <a:rPr lang="en-IN" sz="3200" dirty="0" smtClean="0"/>
              <a:t>Life Span</a:t>
            </a:r>
          </a:p>
          <a:p>
            <a:pPr lvl="1"/>
            <a:r>
              <a:rPr lang="en-IN" sz="3000" dirty="0" smtClean="0"/>
              <a:t>Cycle Stability</a:t>
            </a:r>
          </a:p>
          <a:p>
            <a:pPr lvl="1"/>
            <a:r>
              <a:rPr lang="en-IN" sz="3000" dirty="0" smtClean="0"/>
              <a:t>Overall Age</a:t>
            </a:r>
          </a:p>
          <a:p>
            <a:r>
              <a:rPr lang="en-IN" sz="3200" dirty="0" smtClean="0"/>
              <a:t>Performance</a:t>
            </a:r>
          </a:p>
          <a:p>
            <a:pPr lvl="1"/>
            <a:r>
              <a:rPr lang="en-IN" sz="3000" dirty="0" smtClean="0"/>
              <a:t>Peak Power at Low Temperatures</a:t>
            </a:r>
          </a:p>
          <a:p>
            <a:pPr lvl="1"/>
            <a:r>
              <a:rPr lang="en-IN" sz="3000" dirty="0" smtClean="0"/>
              <a:t>State of Charge Measurement</a:t>
            </a:r>
          </a:p>
          <a:p>
            <a:pPr lvl="1"/>
            <a:r>
              <a:rPr lang="en-IN" sz="3000" dirty="0" smtClean="0"/>
              <a:t>Thermal  Management</a:t>
            </a:r>
          </a:p>
          <a:p>
            <a:r>
              <a:rPr lang="en-IN" sz="3200" dirty="0" smtClean="0"/>
              <a:t>Specific energy and Specific Power</a:t>
            </a:r>
          </a:p>
          <a:p>
            <a:r>
              <a:rPr lang="en-IN" sz="3200" dirty="0" smtClean="0"/>
              <a:t>Charging Time</a:t>
            </a:r>
          </a:p>
          <a:p>
            <a:r>
              <a:rPr lang="en-IN" sz="3200" dirty="0" smtClean="0"/>
              <a:t>Usable Capacity and mark up</a:t>
            </a:r>
          </a:p>
          <a:p>
            <a:r>
              <a:rPr lang="en-IN" sz="3200" dirty="0" smtClean="0"/>
              <a:t>Costs </a:t>
            </a:r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C000"/>
                </a:solidFill>
              </a:rPr>
              <a:t>Pack Assembly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Good Quality Cells</a:t>
            </a:r>
          </a:p>
          <a:p>
            <a:r>
              <a:rPr lang="en-IN" sz="3200" dirty="0" smtClean="0"/>
              <a:t>Cell Level protection </a:t>
            </a:r>
          </a:p>
          <a:p>
            <a:pPr lvl="1"/>
            <a:r>
              <a:rPr lang="en-IN" sz="3200" dirty="0" smtClean="0"/>
              <a:t>CID </a:t>
            </a:r>
            <a:r>
              <a:rPr lang="en-IN" sz="3200" dirty="0" smtClean="0">
                <a:solidFill>
                  <a:srgbClr val="FF0000"/>
                </a:solidFill>
              </a:rPr>
              <a:t>C</a:t>
            </a:r>
            <a:r>
              <a:rPr lang="en-IN" sz="3200" dirty="0" smtClean="0"/>
              <a:t>urrent </a:t>
            </a:r>
            <a:r>
              <a:rPr lang="en-IN" sz="3200" dirty="0" smtClean="0">
                <a:solidFill>
                  <a:srgbClr val="FF0000"/>
                </a:solidFill>
              </a:rPr>
              <a:t>I</a:t>
            </a:r>
            <a:r>
              <a:rPr lang="en-IN" sz="3200" dirty="0" smtClean="0"/>
              <a:t>nterrupt </a:t>
            </a:r>
            <a:r>
              <a:rPr lang="en-IN" sz="3200" dirty="0" smtClean="0">
                <a:solidFill>
                  <a:srgbClr val="FF0000"/>
                </a:solidFill>
              </a:rPr>
              <a:t>D</a:t>
            </a:r>
            <a:r>
              <a:rPr lang="en-IN" sz="3200" dirty="0" smtClean="0"/>
              <a:t>evice</a:t>
            </a:r>
          </a:p>
          <a:p>
            <a:pPr lvl="1"/>
            <a:r>
              <a:rPr lang="en-IN" sz="3200" dirty="0" smtClean="0"/>
              <a:t>PTC </a:t>
            </a:r>
            <a:r>
              <a:rPr lang="en-IN" sz="3200" dirty="0" smtClean="0">
                <a:solidFill>
                  <a:srgbClr val="FF0000"/>
                </a:solidFill>
              </a:rPr>
              <a:t>P</a:t>
            </a:r>
            <a:r>
              <a:rPr lang="en-IN" sz="3200" dirty="0" smtClean="0"/>
              <a:t>ositive </a:t>
            </a:r>
            <a:r>
              <a:rPr lang="en-IN" sz="3200" dirty="0" smtClean="0">
                <a:solidFill>
                  <a:srgbClr val="FF0000"/>
                </a:solidFill>
              </a:rPr>
              <a:t>T</a:t>
            </a:r>
            <a:r>
              <a:rPr lang="en-IN" sz="3200" dirty="0" smtClean="0"/>
              <a:t>emperature </a:t>
            </a:r>
            <a:r>
              <a:rPr lang="en-IN" sz="3200" dirty="0" smtClean="0">
                <a:solidFill>
                  <a:srgbClr val="FF0000"/>
                </a:solidFill>
              </a:rPr>
              <a:t>C</a:t>
            </a:r>
            <a:r>
              <a:rPr lang="en-IN" sz="3200" dirty="0" smtClean="0"/>
              <a:t>oefficient </a:t>
            </a:r>
          </a:p>
          <a:p>
            <a:r>
              <a:rPr lang="en-IN" sz="3200" dirty="0" smtClean="0"/>
              <a:t>Various combinations are possible based on Pack Voltage and Capacity</a:t>
            </a:r>
          </a:p>
          <a:p>
            <a:r>
              <a:rPr lang="en-IN" sz="3200" dirty="0" smtClean="0"/>
              <a:t>Fitment - Dimensions</a:t>
            </a:r>
          </a:p>
          <a:p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332</TotalTime>
  <Words>456</Words>
  <Application>Microsoft Office PowerPoint</Application>
  <PresentationFormat>On-screen Show 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LITHIUM BATTERY SYSTEMS  - METHODOLOGY TO DESIGN BATTERY PACKS</vt:lpstr>
      <vt:lpstr>Advantages of Lithium</vt:lpstr>
      <vt:lpstr>LITHIUM SYSTEMS</vt:lpstr>
      <vt:lpstr>MAJOR LITHIUM SYSTEMS</vt:lpstr>
      <vt:lpstr>MANUFACTURERS</vt:lpstr>
      <vt:lpstr>TYPICAL VALUE CHAIN IN EV</vt:lpstr>
      <vt:lpstr>Slide 7</vt:lpstr>
      <vt:lpstr>What to consider</vt:lpstr>
      <vt:lpstr>Pack Assembly</vt:lpstr>
      <vt:lpstr>Choice of Cells</vt:lpstr>
      <vt:lpstr>Open Circuit Voltage</vt:lpstr>
      <vt:lpstr>Internal Resistance</vt:lpstr>
      <vt:lpstr>Design</vt:lpstr>
      <vt:lpstr>Typical Picture of EV Pack</vt:lpstr>
      <vt:lpstr>Lithium Ion Safety Mechanism</vt:lpstr>
      <vt:lpstr>Battery Management System</vt:lpstr>
      <vt:lpstr>Pack testing</vt:lpstr>
      <vt:lpstr>Indian Scenario - Challenges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LITHIUM BATTERY SYSTEMS          AN OVERVIEW </dc:title>
  <dc:creator>Sharma</dc:creator>
  <cp:lastModifiedBy>Sharma</cp:lastModifiedBy>
  <cp:revision>11</cp:revision>
  <dcterms:created xsi:type="dcterms:W3CDTF">2006-08-16T00:00:00Z</dcterms:created>
  <dcterms:modified xsi:type="dcterms:W3CDTF">2020-01-16T00:23:22Z</dcterms:modified>
</cp:coreProperties>
</file>